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82" r:id="rId4"/>
    <p:sldId id="283" r:id="rId5"/>
    <p:sldId id="272" r:id="rId6"/>
    <p:sldId id="273" r:id="rId7"/>
    <p:sldId id="274" r:id="rId8"/>
    <p:sldId id="275" r:id="rId9"/>
    <p:sldId id="276" r:id="rId10"/>
    <p:sldId id="284" r:id="rId11"/>
    <p:sldId id="280" r:id="rId12"/>
    <p:sldId id="28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746" autoAdjust="0"/>
    <p:restoredTop sz="94660"/>
  </p:normalViewPr>
  <p:slideViewPr>
    <p:cSldViewPr>
      <p:cViewPr varScale="1">
        <p:scale>
          <a:sx n="52" d="100"/>
          <a:sy n="52" d="100"/>
        </p:scale>
        <p:origin x="-10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146FD-6EA3-4B5D-9C28-8BDAEF9F2470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EFAAE-3958-4913-B827-CD3F042543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146FD-6EA3-4B5D-9C28-8BDAEF9F2470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EFAAE-3958-4913-B827-CD3F042543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146FD-6EA3-4B5D-9C28-8BDAEF9F2470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EFAAE-3958-4913-B827-CD3F042543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146FD-6EA3-4B5D-9C28-8BDAEF9F2470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EFAAE-3958-4913-B827-CD3F042543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146FD-6EA3-4B5D-9C28-8BDAEF9F2470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EFAAE-3958-4913-B827-CD3F042543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146FD-6EA3-4B5D-9C28-8BDAEF9F2470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EFAAE-3958-4913-B827-CD3F042543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146FD-6EA3-4B5D-9C28-8BDAEF9F2470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EFAAE-3958-4913-B827-CD3F042543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146FD-6EA3-4B5D-9C28-8BDAEF9F2470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EFAAE-3958-4913-B827-CD3F042543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146FD-6EA3-4B5D-9C28-8BDAEF9F2470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EFAAE-3958-4913-B827-CD3F042543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146FD-6EA3-4B5D-9C28-8BDAEF9F2470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EFAAE-3958-4913-B827-CD3F042543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146FD-6EA3-4B5D-9C28-8BDAEF9F2470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EFAAE-3958-4913-B827-CD3F042543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E146FD-6EA3-4B5D-9C28-8BDAEF9F2470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FEFAAE-3958-4913-B827-CD3F042543F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14290"/>
            <a:ext cx="7772400" cy="1470025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ГБОУ ДОД НАО «Ледовый дворец спорта для детей и юношества «ТРУД»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1785926"/>
            <a:ext cx="7500990" cy="4786346"/>
          </a:xfrm>
        </p:spPr>
        <p:txBody>
          <a:bodyPr>
            <a:normAutofit fontScale="85000" lnSpcReduction="2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endParaRPr lang="ru-RU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Технология личностно-ориентированного обучения</a:t>
            </a:r>
          </a:p>
          <a:p>
            <a:endParaRPr lang="ru-RU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Педагог</a:t>
            </a:r>
          </a:p>
          <a:p>
            <a:pPr algn="r"/>
            <a:r>
              <a:rPr lang="ru-RU" sz="2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дополнительного</a:t>
            </a:r>
          </a:p>
          <a:p>
            <a:pPr algn="r"/>
            <a:r>
              <a:rPr lang="ru-RU" sz="2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образования</a:t>
            </a:r>
          </a:p>
          <a:p>
            <a:pPr algn="r"/>
            <a:r>
              <a:rPr lang="ru-RU" sz="2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Хабарова И. М.</a:t>
            </a:r>
          </a:p>
          <a:p>
            <a:pPr algn="r"/>
            <a:endParaRPr lang="ru-RU" sz="2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2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17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2015 год</a:t>
            </a:r>
            <a:endParaRPr lang="ru-RU" sz="17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54428"/>
          </a:xfrm>
        </p:spPr>
        <p:txBody>
          <a:bodyPr>
            <a:normAutofit fontScale="90000"/>
          </a:bodyPr>
          <a:lstStyle/>
          <a:p>
            <a:pPr lvl="0" algn="l"/>
            <a:r>
              <a:rPr lang="ru-RU" sz="3100" b="1" i="1" u="sng" dirty="0" smtClean="0">
                <a:solidFill>
                  <a:srgbClr val="C00000"/>
                </a:solidFill>
                <a:latin typeface="Palatino Linotype" pitchFamily="18" charset="0"/>
              </a:rPr>
              <a:t>Итоговый этап</a:t>
            </a:r>
            <a:r>
              <a:rPr lang="ru-RU" sz="3100" b="1" u="sng" dirty="0" smtClean="0">
                <a:solidFill>
                  <a:srgbClr val="C00000"/>
                </a:solidFill>
                <a:latin typeface="Palatino Linotype" pitchFamily="18" charset="0"/>
              </a:rPr>
              <a:t> – </a:t>
            </a:r>
            <a:br>
              <a:rPr lang="ru-RU" sz="3100" b="1" u="sng" dirty="0" smtClean="0">
                <a:solidFill>
                  <a:srgbClr val="C00000"/>
                </a:solidFill>
                <a:latin typeface="Palatino Linotype" pitchFamily="18" charset="0"/>
              </a:rPr>
            </a:br>
            <a:r>
              <a:rPr lang="ru-RU" sz="3100" b="1" u="sng" dirty="0" smtClean="0">
                <a:solidFill>
                  <a:srgbClr val="C00000"/>
                </a:solidFill>
                <a:latin typeface="Palatino Linotype" pitchFamily="18" charset="0"/>
              </a:rPr>
              <a:t/>
            </a:r>
            <a:br>
              <a:rPr lang="ru-RU" sz="3100" b="1" u="sng" dirty="0" smtClean="0">
                <a:solidFill>
                  <a:srgbClr val="C00000"/>
                </a:solidFill>
                <a:latin typeface="Palatino Linotype" pitchFamily="18" charset="0"/>
              </a:rPr>
            </a:br>
            <a:r>
              <a:rPr lang="ru-RU" sz="3100" dirty="0" smtClean="0">
                <a:solidFill>
                  <a:srgbClr val="0070C0"/>
                </a:solidFill>
                <a:latin typeface="Palatino Linotype" pitchFamily="18" charset="0"/>
              </a:rPr>
              <a:t>оценка лучших работ,</a:t>
            </a:r>
            <a:br>
              <a:rPr lang="ru-RU" sz="3100" dirty="0" smtClean="0">
                <a:solidFill>
                  <a:srgbClr val="0070C0"/>
                </a:solidFill>
                <a:latin typeface="Palatino Linotype" pitchFamily="18" charset="0"/>
              </a:rPr>
            </a:br>
            <a:r>
              <a:rPr lang="ru-RU" sz="3100" dirty="0" smtClean="0">
                <a:solidFill>
                  <a:srgbClr val="0070C0"/>
                </a:solidFill>
                <a:latin typeface="Palatino Linotype" pitchFamily="18" charset="0"/>
              </a:rPr>
              <a:t>обобщение</a:t>
            </a:r>
            <a:br>
              <a:rPr lang="ru-RU" sz="3100" dirty="0" smtClean="0">
                <a:solidFill>
                  <a:srgbClr val="0070C0"/>
                </a:solidFill>
                <a:latin typeface="Palatino Linotype" pitchFamily="18" charset="0"/>
              </a:rPr>
            </a:br>
            <a:r>
              <a:rPr lang="ru-RU" sz="3100" dirty="0" smtClean="0">
                <a:solidFill>
                  <a:srgbClr val="0070C0"/>
                </a:solidFill>
                <a:latin typeface="Palatino Linotype" pitchFamily="18" charset="0"/>
              </a:rPr>
              <a:t>пройденного</a:t>
            </a:r>
            <a:br>
              <a:rPr lang="ru-RU" sz="3100" dirty="0" smtClean="0">
                <a:solidFill>
                  <a:srgbClr val="0070C0"/>
                </a:solidFill>
                <a:latin typeface="Palatino Linotype" pitchFamily="18" charset="0"/>
              </a:rPr>
            </a:br>
            <a:r>
              <a:rPr lang="ru-RU" sz="3100" dirty="0" smtClean="0">
                <a:solidFill>
                  <a:srgbClr val="0070C0"/>
                </a:solidFill>
                <a:latin typeface="Palatino Linotype" pitchFamily="18" charset="0"/>
              </a:rPr>
              <a:t>на занятии.</a:t>
            </a:r>
            <a:r>
              <a:rPr lang="ru-RU" dirty="0" smtClean="0">
                <a:solidFill>
                  <a:srgbClr val="0070C0"/>
                </a:solidFill>
                <a:latin typeface="Palatino Linotype" pitchFamily="18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Palatino Linotype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Picture 2" descr="F:\DSC_004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786190"/>
            <a:ext cx="4040188" cy="2675969"/>
          </a:xfrm>
          <a:prstGeom prst="ellipse">
            <a:avLst/>
          </a:prstGeom>
          <a:ln w="63500" cap="rnd">
            <a:solidFill>
              <a:schemeClr val="tx2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2" descr="F:\DSC_004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2000240"/>
            <a:ext cx="4041775" cy="2677020"/>
          </a:xfrm>
          <a:prstGeom prst="ellipse">
            <a:avLst/>
          </a:prstGeom>
          <a:ln w="63500" cap="rnd">
            <a:solidFill>
              <a:schemeClr val="tx2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2" descr="F:\DSC_00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4071942"/>
            <a:ext cx="3714744" cy="2460415"/>
          </a:xfrm>
          <a:prstGeom prst="ellipse">
            <a:avLst/>
          </a:prstGeom>
          <a:ln w="63500" cap="rnd">
            <a:solidFill>
              <a:schemeClr val="tx2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 rot="21063578">
            <a:off x="310055" y="2303581"/>
            <a:ext cx="3786214" cy="4286256"/>
          </a:xfrm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endParaRPr lang="ru-RU" dirty="0">
              <a:latin typeface="Palatino Linotype" pitchFamily="18" charset="0"/>
            </a:endParaRPr>
          </a:p>
          <a:p>
            <a:endParaRPr lang="ru-RU" dirty="0" smtClean="0">
              <a:latin typeface="Palatino Linotype" pitchFamily="18" charset="0"/>
            </a:endParaRPr>
          </a:p>
          <a:p>
            <a:endParaRPr lang="ru-RU" dirty="0">
              <a:latin typeface="Palatino Linotype" pitchFamily="18" charset="0"/>
            </a:endParaRPr>
          </a:p>
          <a:p>
            <a:pPr>
              <a:buNone/>
            </a:pPr>
            <a:endParaRPr lang="ru-RU" dirty="0" smtClean="0">
              <a:latin typeface="Palatino Linotype" pitchFamily="18" charset="0"/>
            </a:endParaRPr>
          </a:p>
          <a:p>
            <a:pPr>
              <a:buNone/>
            </a:pPr>
            <a:r>
              <a:rPr lang="ru-RU" sz="3600" b="1" dirty="0" smtClean="0">
                <a:solidFill>
                  <a:srgbClr val="0070C0"/>
                </a:solidFill>
                <a:latin typeface="Palatino Linotype" pitchFamily="18" charset="0"/>
              </a:rPr>
              <a:t>      </a:t>
            </a:r>
            <a:r>
              <a:rPr lang="ru-RU" sz="3600" b="1" u="sng" dirty="0" smtClean="0">
                <a:solidFill>
                  <a:srgbClr val="0070C0"/>
                </a:solidFill>
                <a:latin typeface="Palatino Linotype" pitchFamily="18" charset="0"/>
              </a:rPr>
              <a:t>Учреждение </a:t>
            </a:r>
            <a:r>
              <a:rPr lang="ru-RU" sz="3600" b="1" u="sng" dirty="0">
                <a:solidFill>
                  <a:srgbClr val="0070C0"/>
                </a:solidFill>
                <a:latin typeface="Palatino Linotype" pitchFamily="18" charset="0"/>
              </a:rPr>
              <a:t>дополнительного образования детей </a:t>
            </a:r>
            <a:r>
              <a:rPr lang="ru-RU" sz="3600" u="sng" dirty="0">
                <a:solidFill>
                  <a:srgbClr val="0070C0"/>
                </a:solidFill>
                <a:latin typeface="Palatino Linotype" pitchFamily="18" charset="0"/>
              </a:rPr>
              <a:t>– </a:t>
            </a:r>
            <a:endParaRPr lang="ru-RU" sz="3600" u="sng" dirty="0" smtClean="0">
              <a:solidFill>
                <a:srgbClr val="0070C0"/>
              </a:solidFill>
              <a:latin typeface="Palatino Linotype" pitchFamily="18" charset="0"/>
            </a:endParaRPr>
          </a:p>
          <a:p>
            <a:pPr>
              <a:buNone/>
            </a:pPr>
            <a:r>
              <a:rPr lang="ru-RU" sz="3600" dirty="0">
                <a:solidFill>
                  <a:srgbClr val="0070C0"/>
                </a:solidFill>
                <a:latin typeface="Palatino Linotype" pitchFamily="18" charset="0"/>
              </a:rPr>
              <a:t> </a:t>
            </a:r>
            <a:r>
              <a:rPr lang="ru-RU" sz="3600" dirty="0" smtClean="0">
                <a:solidFill>
                  <a:srgbClr val="0070C0"/>
                </a:solidFill>
                <a:latin typeface="Palatino Linotype" pitchFamily="18" charset="0"/>
              </a:rPr>
              <a:t>     </a:t>
            </a:r>
          </a:p>
          <a:p>
            <a:pPr>
              <a:buNone/>
            </a:pPr>
            <a:r>
              <a:rPr lang="ru-RU" sz="3600" dirty="0">
                <a:solidFill>
                  <a:srgbClr val="0070C0"/>
                </a:solidFill>
                <a:latin typeface="Palatino Linotype" pitchFamily="18" charset="0"/>
              </a:rPr>
              <a:t> </a:t>
            </a:r>
            <a:r>
              <a:rPr lang="ru-RU" sz="3600" dirty="0" smtClean="0">
                <a:solidFill>
                  <a:srgbClr val="0070C0"/>
                </a:solidFill>
                <a:latin typeface="Palatino Linotype" pitchFamily="18" charset="0"/>
              </a:rPr>
              <a:t>     особое </a:t>
            </a:r>
            <a:r>
              <a:rPr lang="ru-RU" sz="3600" dirty="0">
                <a:solidFill>
                  <a:srgbClr val="0070C0"/>
                </a:solidFill>
                <a:latin typeface="Palatino Linotype" pitchFamily="18" charset="0"/>
              </a:rPr>
              <a:t>учреждение, которое должно стать не просто местом обучения детей, а пространством разнообразных форм общения. </a:t>
            </a:r>
          </a:p>
          <a:p>
            <a:endParaRPr lang="ru-RU" dirty="0">
              <a:latin typeface="Palatino Linotype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 rot="1141910">
            <a:off x="4740472" y="2861288"/>
            <a:ext cx="3808767" cy="4286256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endParaRPr lang="ru-RU" dirty="0" smtClean="0"/>
          </a:p>
          <a:p>
            <a:pPr>
              <a:buNone/>
            </a:pPr>
            <a:r>
              <a:rPr lang="ru-RU" sz="3300" b="1" dirty="0" smtClean="0">
                <a:solidFill>
                  <a:srgbClr val="0070C0"/>
                </a:solidFill>
                <a:latin typeface="Palatino Linotype" pitchFamily="18" charset="0"/>
              </a:rPr>
              <a:t>      </a:t>
            </a:r>
            <a:r>
              <a:rPr lang="ru-RU" sz="3300" b="1" u="sng" dirty="0" smtClean="0">
                <a:solidFill>
                  <a:srgbClr val="0070C0"/>
                </a:solidFill>
                <a:latin typeface="Palatino Linotype" pitchFamily="18" charset="0"/>
              </a:rPr>
              <a:t>Принципиальная </a:t>
            </a:r>
            <a:r>
              <a:rPr lang="ru-RU" sz="3300" b="1" u="sng" dirty="0">
                <a:solidFill>
                  <a:srgbClr val="0070C0"/>
                </a:solidFill>
                <a:latin typeface="Palatino Linotype" pitchFamily="18" charset="0"/>
              </a:rPr>
              <a:t>педагогическая установка учреждений дополнительного образования детей</a:t>
            </a:r>
            <a:r>
              <a:rPr lang="ru-RU" sz="3300" u="sng" dirty="0">
                <a:solidFill>
                  <a:srgbClr val="0070C0"/>
                </a:solidFill>
                <a:latin typeface="Palatino Linotype" pitchFamily="18" charset="0"/>
              </a:rPr>
              <a:t> </a:t>
            </a:r>
            <a:r>
              <a:rPr lang="ru-RU" sz="3300" u="sng" dirty="0" smtClean="0">
                <a:solidFill>
                  <a:srgbClr val="0070C0"/>
                </a:solidFill>
                <a:latin typeface="Palatino Linotype" pitchFamily="18" charset="0"/>
              </a:rPr>
              <a:t>– </a:t>
            </a:r>
          </a:p>
          <a:p>
            <a:pPr>
              <a:buNone/>
            </a:pPr>
            <a:r>
              <a:rPr lang="ru-RU" sz="3300" dirty="0">
                <a:solidFill>
                  <a:srgbClr val="0070C0"/>
                </a:solidFill>
                <a:latin typeface="Palatino Linotype" pitchFamily="18" charset="0"/>
              </a:rPr>
              <a:t> </a:t>
            </a:r>
            <a:r>
              <a:rPr lang="ru-RU" sz="3300" dirty="0" smtClean="0">
                <a:solidFill>
                  <a:srgbClr val="0070C0"/>
                </a:solidFill>
                <a:latin typeface="Palatino Linotype" pitchFamily="18" charset="0"/>
              </a:rPr>
              <a:t>     такое </a:t>
            </a:r>
            <a:r>
              <a:rPr lang="ru-RU" sz="3300" dirty="0">
                <a:solidFill>
                  <a:srgbClr val="0070C0"/>
                </a:solidFill>
                <a:latin typeface="Palatino Linotype" pitchFamily="18" charset="0"/>
              </a:rPr>
              <a:t>воспитание ребенка, при котором предмет и дисциплина не самоцель, а средство формирования и совершенствования всех граней личности: интеллекта, практического ума, трудолюбия, физического развития, характера и воли к самореализации, другими словами - это способ проникнуть в богатейший внутренний мир ребенка, понять и расширить его пределы.</a:t>
            </a:r>
          </a:p>
          <a:p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642910" y="0"/>
            <a:ext cx="7643866" cy="278605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C00000"/>
              </a:solidFill>
              <a:latin typeface="Palatino Linotype" pitchFamily="18" charset="0"/>
            </a:endParaRPr>
          </a:p>
          <a:p>
            <a:pPr algn="ctr"/>
            <a:endParaRPr lang="ru-RU" b="1" dirty="0">
              <a:solidFill>
                <a:srgbClr val="C00000"/>
              </a:solidFill>
              <a:latin typeface="Palatino Linotype" pitchFamily="18" charset="0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Palatino Linotype" pitchFamily="18" charset="0"/>
              </a:rPr>
              <a:t> </a:t>
            </a:r>
            <a:r>
              <a:rPr lang="ru-RU" b="1" u="sng" dirty="0" smtClean="0">
                <a:solidFill>
                  <a:srgbClr val="C00000"/>
                </a:solidFill>
                <a:latin typeface="Palatino Linotype" pitchFamily="18" charset="0"/>
              </a:rPr>
              <a:t>Педагог дополнительного образования должен: 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latin typeface="Palatino Linotype" pitchFamily="18" charset="0"/>
              </a:rPr>
              <a:t> - научить ребенка самостоятельно работать,</a:t>
            </a:r>
            <a:br>
              <a:rPr lang="ru-RU" dirty="0" smtClean="0">
                <a:solidFill>
                  <a:srgbClr val="C00000"/>
                </a:solidFill>
                <a:latin typeface="Palatino Linotype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Palatino Linotype" pitchFamily="18" charset="0"/>
              </a:rPr>
              <a:t> - общаться с детьми и взрослыми,</a:t>
            </a:r>
            <a:br>
              <a:rPr lang="ru-RU" dirty="0" smtClean="0">
                <a:solidFill>
                  <a:srgbClr val="C00000"/>
                </a:solidFill>
                <a:latin typeface="Palatino Linotype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Palatino Linotype" pitchFamily="18" charset="0"/>
              </a:rPr>
              <a:t> - прогнозировать и оценивать результаты своего труда, </a:t>
            </a:r>
            <a:br>
              <a:rPr lang="ru-RU" dirty="0" smtClean="0">
                <a:solidFill>
                  <a:srgbClr val="C00000"/>
                </a:solidFill>
                <a:latin typeface="Palatino Linotype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Palatino Linotype" pitchFamily="18" charset="0"/>
              </a:rPr>
              <a:t> - искать причины затруднений и уметь преодолевать их.</a:t>
            </a:r>
            <a:br>
              <a:rPr lang="ru-RU" dirty="0" smtClean="0">
                <a:solidFill>
                  <a:srgbClr val="C00000"/>
                </a:solidFill>
                <a:latin typeface="Palatino Linotype" pitchFamily="18" charset="0"/>
              </a:rPr>
            </a:b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57224" y="1571612"/>
            <a:ext cx="792961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5400" b="1" dirty="0" smtClean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Palatino Linotype" pitchFamily="18" charset="0"/>
            </a:endParaRPr>
          </a:p>
          <a:p>
            <a:pPr lvl="0" algn="ctr"/>
            <a:r>
              <a:rPr lang="ru-RU" sz="54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alatino Linotype" pitchFamily="18" charset="0"/>
              </a:rPr>
              <a:t>Спасибо </a:t>
            </a:r>
            <a:r>
              <a:rPr lang="ru-RU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alatino Linotype" pitchFamily="18" charset="0"/>
              </a:rPr>
              <a:t>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Старшая группа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черлидинга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Palatino Linotype" pitchFamily="18" charset="0"/>
            </a:endParaRPr>
          </a:p>
        </p:txBody>
      </p:sp>
      <p:pic>
        <p:nvPicPr>
          <p:cNvPr id="4" name="Picture 2" descr="F:\20150213_222400 - копи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86808" cy="2214554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/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Личностно-ориентированное обучение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</a:t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это тип образовательного процесса, в котором личность ученика и личность педагога выступают как его субъекты.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643182"/>
            <a:ext cx="8358246" cy="3786214"/>
          </a:xfrm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 algn="ctr">
              <a:buNone/>
            </a:pPr>
            <a:r>
              <a:rPr lang="ru-RU" sz="40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 технологии личностно-ориентированного обучения –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развитие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познавательных способностей и физических качеств ребенка на основе использования имеющегося у него опыта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жизнедеятельности, а также максимальное раскрытие индивидуальности ребенка.</a:t>
            </a:r>
            <a:endParaRPr kumimoji="0" lang="ru-RU" b="1" i="0" u="none" strike="noStrike" cap="all" normalizeH="0" baseline="0" dirty="0" smtClean="0">
              <a:ln w="0"/>
              <a:solidFill>
                <a:schemeClr val="tx2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20150212_153936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51251">
            <a:off x="99951" y="1278984"/>
            <a:ext cx="4161116" cy="31208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F:\20150212_150605 -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762497">
            <a:off x="5570726" y="3756653"/>
            <a:ext cx="3758403" cy="28188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715404" cy="2368544"/>
          </a:xfrm>
        </p:spPr>
        <p:txBody>
          <a:bodyPr>
            <a:noAutofit/>
          </a:bodyPr>
          <a:lstStyle/>
          <a:p>
            <a:pPr algn="r"/>
            <a:r>
              <a:rPr kumimoji="0" lang="ru-RU" sz="28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Задача педагога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не «давать» материал, а пробудить интерес, раскрыть возможности каждого, организовать совместную познавательную, творческую деятельность каждого ребенка.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332037"/>
            <a:ext cx="8229600" cy="4525963"/>
          </a:xfrm>
        </p:spPr>
        <p:txBody>
          <a:bodyPr>
            <a:normAutofit fontScale="92500" lnSpcReduction="20000"/>
          </a:bodyPr>
          <a:lstStyle/>
          <a:p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solidFill>
                <a:srgbClr val="0070C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Принципиальным является то, что учреждение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дополнительного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образования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 заставляет ребенка учиться, а создает условия для грамотного выбора каждым содержания изучаемого предмета и темпов его освоения.  Ребенок приходит сюда сам, добровольно, в свое свободное время от основных занятий в школе, выбирает интересующий его предмет и понравившегося ему педагога.</a:t>
            </a:r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F:\конференция\20150123_1839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82637">
            <a:off x="4843678" y="3107590"/>
            <a:ext cx="4071934" cy="305395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4786314" y="2332037"/>
            <a:ext cx="40386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Picture 2" descr="F:\20150212_15435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20861399">
            <a:off x="490743" y="2753128"/>
            <a:ext cx="4038600" cy="30289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2011354"/>
          </a:xfrm>
        </p:spPr>
        <p:txBody>
          <a:bodyPr>
            <a:noAutofit/>
          </a:bodyPr>
          <a:lstStyle/>
          <a:p>
            <a:pPr lvl="0" algn="l"/>
            <a:r>
              <a:rPr lang="ru-RU" sz="2800" b="1" i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Palatino Linotype" pitchFamily="18" charset="0"/>
              </a:rPr>
              <a:t>В учреждениях дополнительного образования детей возможно применение таких вариантов дифференциации, как</a:t>
            </a:r>
            <a:r>
              <a:rPr lang="ru-RU" sz="2800" b="1" i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Palatino Linotype" pitchFamily="18" charset="0"/>
              </a:rPr>
              <a:t>:</a:t>
            </a:r>
            <a:br>
              <a:rPr lang="ru-RU" sz="2800" b="1" i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Palatino Linotype" pitchFamily="18" charset="0"/>
              </a:rPr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>
                <a:solidFill>
                  <a:srgbClr val="C00000"/>
                </a:solidFill>
                <a:latin typeface="Palatino Linotype" pitchFamily="18" charset="0"/>
              </a:rPr>
              <a:t>- </a:t>
            </a:r>
            <a:r>
              <a:rPr lang="ru-RU" sz="2800" dirty="0">
                <a:solidFill>
                  <a:srgbClr val="C00000"/>
                </a:solidFill>
                <a:latin typeface="Palatino Linotype" pitchFamily="18" charset="0"/>
              </a:rPr>
              <a:t>комплектование учебных групп однородного состава;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:\20150212_15091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048309">
            <a:off x="4504912" y="2036571"/>
            <a:ext cx="4038600" cy="3028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l"/>
            <a:r>
              <a:rPr lang="ru-RU" dirty="0" smtClean="0">
                <a:solidFill>
                  <a:srgbClr val="C00000"/>
                </a:solidFill>
                <a:latin typeface="Palatino Linotype" pitchFamily="18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Palatino Linotype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Palatino Linotype" pitchFamily="18" charset="0"/>
              </a:rPr>
              <a:t>- </a:t>
            </a:r>
            <a:r>
              <a:rPr lang="ru-RU" sz="3100" dirty="0" smtClean="0">
                <a:solidFill>
                  <a:srgbClr val="C00000"/>
                </a:solidFill>
                <a:latin typeface="Palatino Linotype" pitchFamily="18" charset="0"/>
              </a:rPr>
              <a:t>внутригрупповая </a:t>
            </a:r>
            <a:r>
              <a:rPr lang="ru-RU" sz="3100" dirty="0">
                <a:solidFill>
                  <a:srgbClr val="C00000"/>
                </a:solidFill>
                <a:latin typeface="Palatino Linotype" pitchFamily="18" charset="0"/>
              </a:rPr>
              <a:t>дифференциация для разделения по уровням </a:t>
            </a:r>
            <a:r>
              <a:rPr lang="ru-RU" sz="3100" dirty="0" smtClean="0">
                <a:solidFill>
                  <a:srgbClr val="C00000"/>
                </a:solidFill>
                <a:latin typeface="Palatino Linotype" pitchFamily="18" charset="0"/>
              </a:rPr>
              <a:t>физического развития</a:t>
            </a:r>
            <a:r>
              <a:rPr lang="ru-RU" dirty="0">
                <a:solidFill>
                  <a:srgbClr val="C00000"/>
                </a:solidFill>
                <a:latin typeface="Palatino Linotype" pitchFamily="18" charset="0"/>
              </a:rPr>
              <a:t/>
            </a:r>
            <a:br>
              <a:rPr lang="ru-RU" dirty="0">
                <a:solidFill>
                  <a:srgbClr val="C00000"/>
                </a:solidFill>
                <a:latin typeface="Palatino Linotype" pitchFamily="18" charset="0"/>
              </a:rPr>
            </a:br>
            <a:endParaRPr lang="ru-RU" dirty="0">
              <a:solidFill>
                <a:srgbClr val="C00000"/>
              </a:solidFill>
              <a:latin typeface="Palatino Linotype" pitchFamily="18" charset="0"/>
            </a:endParaRPr>
          </a:p>
        </p:txBody>
      </p:sp>
      <p:pic>
        <p:nvPicPr>
          <p:cNvPr id="5" name="Picture 2" descr="F:\20150212_145653 - копия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21026331">
            <a:off x="580663" y="2171732"/>
            <a:ext cx="4038600" cy="3028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20150212_154341 - копия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495010">
            <a:off x="3538337" y="2005844"/>
            <a:ext cx="5345669" cy="40092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42876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alatino Linotype" pitchFamily="18" charset="0"/>
              </a:rPr>
              <a:t/>
            </a:r>
            <a:br>
              <a:rPr lang="ru-RU" sz="2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alatino Linotype" pitchFamily="18" charset="0"/>
              </a:rPr>
            </a:br>
            <a:r>
              <a:rPr lang="ru-RU" sz="2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alatino Linotype" pitchFamily="18" charset="0"/>
              </a:rPr>
              <a:t>Технология </a:t>
            </a:r>
            <a:r>
              <a:rPr lang="ru-RU" sz="28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alatino Linotype" pitchFamily="18" charset="0"/>
              </a:rPr>
              <a:t>проведения учебного занятия в системе дифференцированного обучения  предполагает несколько этапов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alatino Linotype" pitchFamily="18" charset="0"/>
              </a:rPr>
              <a:t>:</a:t>
            </a:r>
            <a:b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alatino Linotype" pitchFamily="18" charset="0"/>
              </a:rPr>
            </a:b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endParaRPr lang="ru-RU" i="1" dirty="0" smtClean="0"/>
          </a:p>
          <a:p>
            <a:pPr lvl="0" algn="ctr">
              <a:buNone/>
            </a:pPr>
            <a:r>
              <a:rPr lang="ru-RU" b="1" i="1" u="sng" dirty="0" smtClean="0">
                <a:solidFill>
                  <a:srgbClr val="C00000"/>
                </a:solidFill>
                <a:latin typeface="Palatino Linotype" pitchFamily="18" charset="0"/>
              </a:rPr>
              <a:t>Ориентационный </a:t>
            </a:r>
            <a:r>
              <a:rPr lang="ru-RU" b="1" i="1" u="sng" dirty="0">
                <a:solidFill>
                  <a:srgbClr val="C00000"/>
                </a:solidFill>
                <a:latin typeface="Palatino Linotype" pitchFamily="18" charset="0"/>
              </a:rPr>
              <a:t>этап (договорной</a:t>
            </a:r>
            <a:r>
              <a:rPr lang="ru-RU" b="1" u="sng" dirty="0">
                <a:solidFill>
                  <a:srgbClr val="C00000"/>
                </a:solidFill>
                <a:latin typeface="Palatino Linotype" pitchFamily="18" charset="0"/>
              </a:rPr>
              <a:t>). </a:t>
            </a:r>
            <a:endParaRPr lang="ru-RU" b="1" u="sng" dirty="0" smtClean="0">
              <a:solidFill>
                <a:srgbClr val="C00000"/>
              </a:solidFill>
              <a:latin typeface="Palatino Linotype" pitchFamily="18" charset="0"/>
            </a:endParaRPr>
          </a:p>
          <a:p>
            <a:pPr lvl="0">
              <a:buNone/>
            </a:pPr>
            <a:r>
              <a:rPr lang="ru-RU" dirty="0" smtClean="0">
                <a:solidFill>
                  <a:srgbClr val="0070C0"/>
                </a:solidFill>
                <a:latin typeface="Palatino Linotype" pitchFamily="18" charset="0"/>
              </a:rPr>
              <a:t>    Педагог </a:t>
            </a:r>
            <a:r>
              <a:rPr lang="ru-RU" dirty="0">
                <a:solidFill>
                  <a:srgbClr val="0070C0"/>
                </a:solidFill>
                <a:latin typeface="Palatino Linotype" pitchFamily="18" charset="0"/>
              </a:rPr>
              <a:t>договаривается с детьми, о том, как они будут работать, к чему стремиться, чего </a:t>
            </a:r>
            <a:r>
              <a:rPr lang="ru-RU" dirty="0" smtClean="0">
                <a:solidFill>
                  <a:srgbClr val="0070C0"/>
                </a:solidFill>
                <a:latin typeface="Palatino Linotype" pitchFamily="18" charset="0"/>
              </a:rPr>
              <a:t>достигнут, а дети также договариваются между собой. </a:t>
            </a:r>
            <a:r>
              <a:rPr lang="ru-RU" dirty="0">
                <a:solidFill>
                  <a:srgbClr val="0070C0"/>
                </a:solidFill>
                <a:latin typeface="Palatino Linotype" pitchFamily="18" charset="0"/>
              </a:rPr>
              <a:t>Каждый отвечает за результаты своего труда и имеет возможность работать на разных уровнях, который выбирает самостоятельно.</a:t>
            </a:r>
          </a:p>
          <a:p>
            <a:endParaRPr lang="ru-RU" dirty="0"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F:\20150212_15122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1857364"/>
            <a:ext cx="5155168" cy="38663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57166"/>
            <a:ext cx="4038600" cy="5768997"/>
          </a:xfrm>
        </p:spPr>
        <p:txBody>
          <a:bodyPr>
            <a:normAutofit fontScale="77500" lnSpcReduction="20000"/>
          </a:bodyPr>
          <a:lstStyle/>
          <a:p>
            <a:pPr lvl="0">
              <a:buNone/>
            </a:pPr>
            <a:r>
              <a:rPr lang="ru-RU" i="1" dirty="0" smtClean="0">
                <a:solidFill>
                  <a:srgbClr val="0070C0"/>
                </a:solidFill>
                <a:latin typeface="Palatino Linotype" pitchFamily="18" charset="0"/>
              </a:rPr>
              <a:t>     </a:t>
            </a:r>
            <a:r>
              <a:rPr lang="ru-RU" sz="3600" b="1" i="1" u="sng" dirty="0" smtClean="0">
                <a:solidFill>
                  <a:srgbClr val="C00000"/>
                </a:solidFill>
                <a:latin typeface="Palatino Linotype" pitchFamily="18" charset="0"/>
              </a:rPr>
              <a:t>Подготовительный </a:t>
            </a:r>
            <a:r>
              <a:rPr lang="ru-RU" sz="3600" b="1" i="1" u="sng" dirty="0">
                <a:solidFill>
                  <a:srgbClr val="C00000"/>
                </a:solidFill>
                <a:latin typeface="Palatino Linotype" pitchFamily="18" charset="0"/>
              </a:rPr>
              <a:t>этап.</a:t>
            </a:r>
            <a:r>
              <a:rPr lang="ru-RU" sz="3600" b="1" u="sng" dirty="0">
                <a:solidFill>
                  <a:srgbClr val="C00000"/>
                </a:solidFill>
                <a:latin typeface="Palatino Linotype" pitchFamily="18" charset="0"/>
              </a:rPr>
              <a:t> </a:t>
            </a:r>
            <a:endParaRPr lang="ru-RU" sz="3600" b="1" u="sng" dirty="0" smtClean="0">
              <a:solidFill>
                <a:srgbClr val="C00000"/>
              </a:solidFill>
              <a:latin typeface="Palatino Linotype" pitchFamily="18" charset="0"/>
            </a:endParaRPr>
          </a:p>
          <a:p>
            <a:pPr lvl="0">
              <a:buNone/>
            </a:pPr>
            <a:r>
              <a:rPr lang="ru-RU" dirty="0" smtClean="0">
                <a:solidFill>
                  <a:srgbClr val="0070C0"/>
                </a:solidFill>
                <a:latin typeface="Palatino Linotype" pitchFamily="18" charset="0"/>
              </a:rPr>
              <a:t>      </a:t>
            </a:r>
          </a:p>
          <a:p>
            <a:pPr lvl="0">
              <a:buNone/>
            </a:pPr>
            <a:r>
              <a:rPr lang="ru-RU" dirty="0">
                <a:solidFill>
                  <a:srgbClr val="0070C0"/>
                </a:solidFill>
                <a:latin typeface="Palatino Linotype" pitchFamily="18" charset="0"/>
              </a:rPr>
              <a:t> </a:t>
            </a:r>
            <a:r>
              <a:rPr lang="ru-RU" dirty="0" smtClean="0">
                <a:solidFill>
                  <a:srgbClr val="0070C0"/>
                </a:solidFill>
                <a:latin typeface="Palatino Linotype" pitchFamily="18" charset="0"/>
              </a:rPr>
              <a:t>    Дидактическая </a:t>
            </a:r>
            <a:r>
              <a:rPr lang="ru-RU" dirty="0">
                <a:solidFill>
                  <a:srgbClr val="0070C0"/>
                </a:solidFill>
                <a:latin typeface="Palatino Linotype" pitchFamily="18" charset="0"/>
              </a:rPr>
              <a:t>задача – обеспечить мотивацию, актуализировать опорные знания и умения. Необходимо объяснить, почему это нужно научиться делать, где это пригодиться и почему без этого нельзя (иными словами, «завести мотор»). На этом этапе вводный контроль (тест, упражнение). Дидактическая задача – восстановить в памяти все то, на чем строиться занятие.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14348" y="785794"/>
            <a:ext cx="4643470" cy="5143536"/>
          </a:xfrm>
        </p:spPr>
        <p:txBody>
          <a:bodyPr>
            <a:normAutofit fontScale="70000" lnSpcReduction="20000"/>
          </a:bodyPr>
          <a:lstStyle/>
          <a:p>
            <a:pPr lvl="0">
              <a:buNone/>
            </a:pPr>
            <a:endParaRPr lang="ru-RU" b="1" i="1" u="sng" dirty="0" smtClean="0">
              <a:solidFill>
                <a:srgbClr val="C00000"/>
              </a:solidFill>
              <a:latin typeface="Palatino Linotype" pitchFamily="18" charset="0"/>
            </a:endParaRPr>
          </a:p>
          <a:p>
            <a:pPr lvl="0">
              <a:buNone/>
            </a:pPr>
            <a:r>
              <a:rPr lang="ru-RU" sz="4100" b="1" i="1" dirty="0" smtClean="0">
                <a:solidFill>
                  <a:srgbClr val="C00000"/>
                </a:solidFill>
                <a:latin typeface="Palatino Linotype" pitchFamily="18" charset="0"/>
              </a:rPr>
              <a:t>    </a:t>
            </a:r>
            <a:r>
              <a:rPr lang="ru-RU" sz="4100" b="1" i="1" u="sng" dirty="0" smtClean="0">
                <a:solidFill>
                  <a:srgbClr val="C00000"/>
                </a:solidFill>
                <a:latin typeface="Palatino Linotype" pitchFamily="18" charset="0"/>
              </a:rPr>
              <a:t>Основной </a:t>
            </a:r>
            <a:r>
              <a:rPr lang="ru-RU" sz="4100" b="1" i="1" u="sng" dirty="0">
                <a:solidFill>
                  <a:srgbClr val="C00000"/>
                </a:solidFill>
                <a:latin typeface="Palatino Linotype" pitchFamily="18" charset="0"/>
              </a:rPr>
              <a:t>этап</a:t>
            </a:r>
            <a:r>
              <a:rPr lang="ru-RU" sz="4100" b="1" u="sng" dirty="0">
                <a:solidFill>
                  <a:srgbClr val="C00000"/>
                </a:solidFill>
                <a:latin typeface="Palatino Linotype" pitchFamily="18" charset="0"/>
              </a:rPr>
              <a:t> – </a:t>
            </a:r>
            <a:r>
              <a:rPr lang="ru-RU" sz="4100" b="1" u="sng" dirty="0" smtClean="0">
                <a:solidFill>
                  <a:srgbClr val="C00000"/>
                </a:solidFill>
                <a:latin typeface="Palatino Linotype" pitchFamily="18" charset="0"/>
              </a:rPr>
              <a:t> </a:t>
            </a:r>
          </a:p>
          <a:p>
            <a:pPr lvl="0">
              <a:buNone/>
            </a:pPr>
            <a:endParaRPr lang="ru-RU" b="1" u="sng" dirty="0">
              <a:solidFill>
                <a:srgbClr val="C00000"/>
              </a:solidFill>
              <a:latin typeface="Palatino Linotype" pitchFamily="18" charset="0"/>
            </a:endParaRPr>
          </a:p>
          <a:p>
            <a:pPr lvl="0">
              <a:buNone/>
            </a:pPr>
            <a:r>
              <a:rPr lang="ru-RU" sz="3400" dirty="0" smtClean="0">
                <a:solidFill>
                  <a:srgbClr val="0070C0"/>
                </a:solidFill>
                <a:latin typeface="Palatino Linotype" pitchFamily="18" charset="0"/>
              </a:rPr>
              <a:t>     усвоение </a:t>
            </a:r>
            <a:r>
              <a:rPr lang="ru-RU" sz="3400" dirty="0">
                <a:solidFill>
                  <a:srgbClr val="0070C0"/>
                </a:solidFill>
                <a:latin typeface="Palatino Linotype" pitchFamily="18" charset="0"/>
              </a:rPr>
              <a:t>знаний и умений. </a:t>
            </a:r>
            <a:endParaRPr lang="ru-RU" sz="3400" dirty="0" smtClean="0">
              <a:solidFill>
                <a:srgbClr val="0070C0"/>
              </a:solidFill>
              <a:latin typeface="Palatino Linotype" pitchFamily="18" charset="0"/>
            </a:endParaRPr>
          </a:p>
          <a:p>
            <a:pPr lvl="0">
              <a:buNone/>
            </a:pPr>
            <a:r>
              <a:rPr lang="ru-RU" sz="3400" dirty="0">
                <a:solidFill>
                  <a:srgbClr val="0070C0"/>
                </a:solidFill>
                <a:latin typeface="Palatino Linotype" pitchFamily="18" charset="0"/>
              </a:rPr>
              <a:t> </a:t>
            </a:r>
            <a:r>
              <a:rPr lang="ru-RU" sz="3400" dirty="0" smtClean="0">
                <a:solidFill>
                  <a:srgbClr val="0070C0"/>
                </a:solidFill>
                <a:latin typeface="Palatino Linotype" pitchFamily="18" charset="0"/>
              </a:rPr>
              <a:t>    Учебная </a:t>
            </a:r>
            <a:r>
              <a:rPr lang="ru-RU" sz="3400" dirty="0">
                <a:solidFill>
                  <a:srgbClr val="0070C0"/>
                </a:solidFill>
                <a:latin typeface="Palatino Linotype" pitchFamily="18" charset="0"/>
              </a:rPr>
              <a:t>информация излагается кратко, четко, ясно, с опорой на образцы. </a:t>
            </a:r>
            <a:endParaRPr lang="ru-RU" sz="3400" dirty="0" smtClean="0">
              <a:solidFill>
                <a:srgbClr val="0070C0"/>
              </a:solidFill>
              <a:latin typeface="Palatino Linotype" pitchFamily="18" charset="0"/>
            </a:endParaRPr>
          </a:p>
          <a:p>
            <a:pPr lvl="0">
              <a:buNone/>
            </a:pPr>
            <a:r>
              <a:rPr lang="ru-RU" sz="3400" dirty="0">
                <a:solidFill>
                  <a:srgbClr val="0070C0"/>
                </a:solidFill>
                <a:latin typeface="Palatino Linotype" pitchFamily="18" charset="0"/>
              </a:rPr>
              <a:t> </a:t>
            </a:r>
            <a:r>
              <a:rPr lang="ru-RU" sz="3400" dirty="0" smtClean="0">
                <a:solidFill>
                  <a:srgbClr val="0070C0"/>
                </a:solidFill>
                <a:latin typeface="Palatino Linotype" pitchFamily="18" charset="0"/>
              </a:rPr>
              <a:t>    Затем </a:t>
            </a:r>
            <a:r>
              <a:rPr lang="ru-RU" sz="3400" dirty="0">
                <a:solidFill>
                  <a:srgbClr val="0070C0"/>
                </a:solidFill>
                <a:latin typeface="Palatino Linotype" pitchFamily="18" charset="0"/>
              </a:rPr>
              <a:t>дети должны перейти на самостоятельную работу и взаимопроверку. </a:t>
            </a:r>
            <a:endParaRPr lang="ru-RU" sz="3400" dirty="0" smtClean="0">
              <a:solidFill>
                <a:srgbClr val="0070C0"/>
              </a:solidFill>
              <a:latin typeface="Palatino Linotype" pitchFamily="18" charset="0"/>
            </a:endParaRPr>
          </a:p>
          <a:p>
            <a:pPr lvl="0">
              <a:buNone/>
            </a:pPr>
            <a:r>
              <a:rPr lang="ru-RU" sz="3400" dirty="0">
                <a:solidFill>
                  <a:srgbClr val="0070C0"/>
                </a:solidFill>
                <a:latin typeface="Palatino Linotype" pitchFamily="18" charset="0"/>
              </a:rPr>
              <a:t> </a:t>
            </a:r>
            <a:r>
              <a:rPr lang="ru-RU" sz="3400" dirty="0" smtClean="0">
                <a:solidFill>
                  <a:srgbClr val="0070C0"/>
                </a:solidFill>
                <a:latin typeface="Palatino Linotype" pitchFamily="18" charset="0"/>
              </a:rPr>
              <a:t>    Основной </a:t>
            </a:r>
            <a:r>
              <a:rPr lang="ru-RU" sz="3400" dirty="0">
                <a:solidFill>
                  <a:srgbClr val="0070C0"/>
                </a:solidFill>
                <a:latin typeface="Palatino Linotype" pitchFamily="18" charset="0"/>
              </a:rPr>
              <a:t>принцип – каждый добывает знания </a:t>
            </a:r>
            <a:r>
              <a:rPr lang="ru-RU" sz="3400" dirty="0" smtClean="0">
                <a:solidFill>
                  <a:srgbClr val="0070C0"/>
                </a:solidFill>
                <a:latin typeface="Palatino Linotype" pitchFamily="18" charset="0"/>
              </a:rPr>
              <a:t> и умения сам</a:t>
            </a:r>
            <a:r>
              <a:rPr lang="ru-RU" sz="3400" dirty="0">
                <a:solidFill>
                  <a:srgbClr val="0070C0"/>
                </a:solidFill>
                <a:latin typeface="Palatino Linotype" pitchFamily="18" charset="0"/>
              </a:rPr>
              <a:t>.</a:t>
            </a:r>
          </a:p>
          <a:p>
            <a:endParaRPr lang="ru-RU" dirty="0">
              <a:latin typeface="Palatino Linotype" pitchFamily="18" charset="0"/>
            </a:endParaRPr>
          </a:p>
        </p:txBody>
      </p:sp>
      <p:pic>
        <p:nvPicPr>
          <p:cNvPr id="5" name="Picture 2" descr="F:\20150212_153655 - копия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6853678">
            <a:off x="4471324" y="2463070"/>
            <a:ext cx="4525574" cy="33941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434</Words>
  <Application>Microsoft Office PowerPoint</Application>
  <PresentationFormat>Экран (4:3)</PresentationFormat>
  <Paragraphs>54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ГБОУ ДОД НАО «Ледовый дворец спорта для детей и юношества «ТРУД»</vt:lpstr>
      <vt:lpstr>Старшая группа черлидинга</vt:lpstr>
      <vt:lpstr>Личностно-ориентированное обучение –  это тип образовательного процесса, в котором личность ученика и личность педагога выступают как его субъекты. </vt:lpstr>
      <vt:lpstr>Задача педагога – не «давать» материал, а пробудить интерес, раскрыть возможности каждого, организовать совместную познавательную, творческую деятельность каждого ребенка. </vt:lpstr>
      <vt:lpstr>В учреждениях дополнительного образования детей возможно применение таких вариантов дифференциации, как:  - комплектование учебных групп однородного состава; </vt:lpstr>
      <vt:lpstr> - внутригрупповая дифференциация для разделения по уровням физического развития </vt:lpstr>
      <vt:lpstr> Технология проведения учебного занятия в системе дифференцированного обучения  предполагает несколько этапов: </vt:lpstr>
      <vt:lpstr>Слайд 8</vt:lpstr>
      <vt:lpstr>Слайд 9</vt:lpstr>
      <vt:lpstr>Итоговый этап –   оценка лучших работ, обобщение пройденного на занятии.  </vt:lpstr>
      <vt:lpstr>Слайд 11</vt:lpstr>
      <vt:lpstr>Слайд 12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ГБОУ ДОД НАО «Ледовый дворец спорта для детей и юношества «ТРУД»</dc:title>
  <dc:creator>Ввести имя</dc:creator>
  <cp:lastModifiedBy>Ввести имя</cp:lastModifiedBy>
  <cp:revision>17</cp:revision>
  <dcterms:created xsi:type="dcterms:W3CDTF">2015-02-14T08:59:52Z</dcterms:created>
  <dcterms:modified xsi:type="dcterms:W3CDTF">2015-02-15T15:33:36Z</dcterms:modified>
</cp:coreProperties>
</file>